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660"/>
  </p:normalViewPr>
  <p:slideViewPr>
    <p:cSldViewPr>
      <p:cViewPr>
        <p:scale>
          <a:sx n="81" d="100"/>
          <a:sy n="81" d="100"/>
        </p:scale>
        <p:origin x="682" y="3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BADB7D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40404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BADB7D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BADB7D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2667000"/>
            <a:ext cx="4191000" cy="419100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8609076" y="5867400"/>
            <a:ext cx="990600" cy="990599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8609076" y="1676400"/>
            <a:ext cx="2819400" cy="2819400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7999476" y="9144"/>
            <a:ext cx="1600200" cy="1600200"/>
          </a:xfrm>
          <a:prstGeom prst="rect">
            <a:avLst/>
          </a:prstGeom>
        </p:spPr>
      </p:pic>
      <p:sp>
        <p:nvSpPr>
          <p:cNvPr id="21" name="bg object 21"/>
          <p:cNvSpPr/>
          <p:nvPr/>
        </p:nvSpPr>
        <p:spPr>
          <a:xfrm>
            <a:off x="8502142" y="1519047"/>
            <a:ext cx="3288029" cy="768350"/>
          </a:xfrm>
          <a:custGeom>
            <a:avLst/>
            <a:gdLst/>
            <a:ahLst/>
            <a:cxnLst/>
            <a:rect l="l" t="t" r="r" b="b"/>
            <a:pathLst>
              <a:path w="3288029" h="768350">
                <a:moveTo>
                  <a:pt x="3226307" y="0"/>
                </a:moveTo>
                <a:lnTo>
                  <a:pt x="2909951" y="104775"/>
                </a:lnTo>
                <a:lnTo>
                  <a:pt x="2591054" y="200660"/>
                </a:lnTo>
                <a:lnTo>
                  <a:pt x="2485643" y="229997"/>
                </a:lnTo>
                <a:lnTo>
                  <a:pt x="2271522" y="287274"/>
                </a:lnTo>
                <a:lnTo>
                  <a:pt x="2059812" y="340487"/>
                </a:lnTo>
                <a:lnTo>
                  <a:pt x="1954656" y="365760"/>
                </a:lnTo>
                <a:lnTo>
                  <a:pt x="1639697" y="436244"/>
                </a:lnTo>
                <a:lnTo>
                  <a:pt x="1330071" y="498855"/>
                </a:lnTo>
                <a:lnTo>
                  <a:pt x="1127378" y="536828"/>
                </a:lnTo>
                <a:lnTo>
                  <a:pt x="829309" y="588517"/>
                </a:lnTo>
                <a:lnTo>
                  <a:pt x="447928" y="646811"/>
                </a:lnTo>
                <a:lnTo>
                  <a:pt x="174751" y="683894"/>
                </a:lnTo>
                <a:lnTo>
                  <a:pt x="0" y="705103"/>
                </a:lnTo>
                <a:lnTo>
                  <a:pt x="9701" y="720494"/>
                </a:lnTo>
                <a:lnTo>
                  <a:pt x="29342" y="751181"/>
                </a:lnTo>
                <a:lnTo>
                  <a:pt x="39115" y="766572"/>
                </a:lnTo>
                <a:lnTo>
                  <a:pt x="66166" y="767349"/>
                </a:lnTo>
                <a:lnTo>
                  <a:pt x="95131" y="767793"/>
                </a:lnTo>
                <a:lnTo>
                  <a:pt x="125954" y="767911"/>
                </a:lnTo>
                <a:lnTo>
                  <a:pt x="192949" y="767195"/>
                </a:lnTo>
                <a:lnTo>
                  <a:pt x="305973" y="763849"/>
                </a:lnTo>
                <a:lnTo>
                  <a:pt x="477701" y="755441"/>
                </a:lnTo>
                <a:lnTo>
                  <a:pt x="773052" y="735284"/>
                </a:lnTo>
                <a:lnTo>
                  <a:pt x="1336019" y="685315"/>
                </a:lnTo>
                <a:lnTo>
                  <a:pt x="2059023" y="606988"/>
                </a:lnTo>
                <a:lnTo>
                  <a:pt x="2689041" y="527362"/>
                </a:lnTo>
                <a:lnTo>
                  <a:pt x="3038251" y="477217"/>
                </a:lnTo>
                <a:lnTo>
                  <a:pt x="3250138" y="443265"/>
                </a:lnTo>
                <a:lnTo>
                  <a:pt x="3288029" y="436752"/>
                </a:lnTo>
                <a:lnTo>
                  <a:pt x="3280235" y="379771"/>
                </a:lnTo>
                <a:lnTo>
                  <a:pt x="3273959" y="334487"/>
                </a:lnTo>
                <a:lnTo>
                  <a:pt x="3264862" y="270500"/>
                </a:lnTo>
                <a:lnTo>
                  <a:pt x="3252759" y="189298"/>
                </a:lnTo>
                <a:lnTo>
                  <a:pt x="3249394" y="166333"/>
                </a:lnTo>
                <a:lnTo>
                  <a:pt x="3245343" y="138048"/>
                </a:lnTo>
                <a:lnTo>
                  <a:pt x="3240328" y="102315"/>
                </a:lnTo>
                <a:lnTo>
                  <a:pt x="3234075" y="57008"/>
                </a:lnTo>
                <a:lnTo>
                  <a:pt x="3226307" y="0"/>
                </a:lnTo>
                <a:close/>
              </a:path>
            </a:pathLst>
          </a:custGeom>
          <a:solidFill>
            <a:srgbClr val="FFFFFF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0" y="1269"/>
            <a:ext cx="12192000" cy="6856730"/>
          </a:xfrm>
          <a:custGeom>
            <a:avLst/>
            <a:gdLst/>
            <a:ahLst/>
            <a:cxnLst/>
            <a:rect l="l" t="t" r="r" b="b"/>
            <a:pathLst>
              <a:path w="12192000" h="6856730">
                <a:moveTo>
                  <a:pt x="12192000" y="0"/>
                </a:moveTo>
                <a:lnTo>
                  <a:pt x="0" y="0"/>
                </a:lnTo>
                <a:lnTo>
                  <a:pt x="0" y="469900"/>
                </a:lnTo>
                <a:lnTo>
                  <a:pt x="0" y="6380480"/>
                </a:lnTo>
                <a:lnTo>
                  <a:pt x="0" y="6856730"/>
                </a:lnTo>
                <a:lnTo>
                  <a:pt x="12192000" y="6856730"/>
                </a:lnTo>
                <a:lnTo>
                  <a:pt x="12192000" y="6380480"/>
                </a:lnTo>
                <a:lnTo>
                  <a:pt x="12192000" y="470154"/>
                </a:lnTo>
                <a:lnTo>
                  <a:pt x="11709273" y="470154"/>
                </a:lnTo>
                <a:lnTo>
                  <a:pt x="11709273" y="1871421"/>
                </a:lnTo>
                <a:lnTo>
                  <a:pt x="10971022" y="1981454"/>
                </a:lnTo>
                <a:lnTo>
                  <a:pt x="10201148" y="2075180"/>
                </a:lnTo>
                <a:lnTo>
                  <a:pt x="9947148" y="2100580"/>
                </a:lnTo>
                <a:lnTo>
                  <a:pt x="9434322" y="2146554"/>
                </a:lnTo>
                <a:lnTo>
                  <a:pt x="8927973" y="2184654"/>
                </a:lnTo>
                <a:lnTo>
                  <a:pt x="8675497" y="2200529"/>
                </a:lnTo>
                <a:lnTo>
                  <a:pt x="7926197" y="2237105"/>
                </a:lnTo>
                <a:lnTo>
                  <a:pt x="7191248" y="2257679"/>
                </a:lnTo>
                <a:lnTo>
                  <a:pt x="6473698" y="2265680"/>
                </a:lnTo>
                <a:lnTo>
                  <a:pt x="6006973" y="2264029"/>
                </a:lnTo>
                <a:lnTo>
                  <a:pt x="5108448" y="2246630"/>
                </a:lnTo>
                <a:lnTo>
                  <a:pt x="4467098" y="2222754"/>
                </a:lnTo>
                <a:lnTo>
                  <a:pt x="3665347" y="2179955"/>
                </a:lnTo>
                <a:lnTo>
                  <a:pt x="2931922" y="2130679"/>
                </a:lnTo>
                <a:lnTo>
                  <a:pt x="2592197" y="2103755"/>
                </a:lnTo>
                <a:lnTo>
                  <a:pt x="1979422" y="2046605"/>
                </a:lnTo>
                <a:lnTo>
                  <a:pt x="1233360" y="1965579"/>
                </a:lnTo>
                <a:lnTo>
                  <a:pt x="863473" y="1921129"/>
                </a:lnTo>
                <a:lnTo>
                  <a:pt x="476377" y="1867852"/>
                </a:lnTo>
                <a:lnTo>
                  <a:pt x="476377" y="469900"/>
                </a:lnTo>
                <a:lnTo>
                  <a:pt x="12192000" y="4699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3" name="bg object 23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10398252" y="0"/>
            <a:ext cx="765048" cy="1208532"/>
          </a:xfrm>
          <a:prstGeom prst="rect">
            <a:avLst/>
          </a:prstGeom>
        </p:spPr>
      </p:pic>
      <p:sp>
        <p:nvSpPr>
          <p:cNvPr id="24" name="bg object 24"/>
          <p:cNvSpPr/>
          <p:nvPr/>
        </p:nvSpPr>
        <p:spPr>
          <a:xfrm>
            <a:off x="10437876" y="0"/>
            <a:ext cx="685800" cy="1143000"/>
          </a:xfrm>
          <a:custGeom>
            <a:avLst/>
            <a:gdLst/>
            <a:ahLst/>
            <a:cxnLst/>
            <a:rect l="l" t="t" r="r" b="b"/>
            <a:pathLst>
              <a:path w="685800" h="1143000">
                <a:moveTo>
                  <a:pt x="685800" y="0"/>
                </a:moveTo>
                <a:lnTo>
                  <a:pt x="0" y="0"/>
                </a:lnTo>
                <a:lnTo>
                  <a:pt x="0" y="1143000"/>
                </a:lnTo>
                <a:lnTo>
                  <a:pt x="685800" y="1143000"/>
                </a:lnTo>
                <a:lnTo>
                  <a:pt x="685800" y="0"/>
                </a:lnTo>
                <a:close/>
              </a:path>
            </a:pathLst>
          </a:custGeom>
          <a:solidFill>
            <a:srgbClr val="539E3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24027" y="1424685"/>
            <a:ext cx="10943945" cy="574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BADB7D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22554" y="3027934"/>
            <a:ext cx="7553325" cy="3684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40404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object 4"/>
            <p:cNvSpPr/>
            <p:nvPr/>
          </p:nvSpPr>
          <p:spPr>
            <a:xfrm>
              <a:off x="0" y="1269"/>
              <a:ext cx="12192000" cy="6856730"/>
            </a:xfrm>
            <a:custGeom>
              <a:avLst/>
              <a:gdLst/>
              <a:ahLst/>
              <a:cxnLst/>
              <a:rect l="l" t="t" r="r" b="b"/>
              <a:pathLst>
                <a:path w="12192000" h="6856730">
                  <a:moveTo>
                    <a:pt x="12192000" y="0"/>
                  </a:moveTo>
                  <a:lnTo>
                    <a:pt x="0" y="0"/>
                  </a:lnTo>
                  <a:lnTo>
                    <a:pt x="0" y="469900"/>
                  </a:lnTo>
                  <a:lnTo>
                    <a:pt x="0" y="6380480"/>
                  </a:lnTo>
                  <a:lnTo>
                    <a:pt x="0" y="6856730"/>
                  </a:lnTo>
                  <a:lnTo>
                    <a:pt x="12192000" y="6856730"/>
                  </a:lnTo>
                  <a:lnTo>
                    <a:pt x="12192000" y="6380480"/>
                  </a:lnTo>
                  <a:lnTo>
                    <a:pt x="12192000" y="470154"/>
                  </a:lnTo>
                  <a:lnTo>
                    <a:pt x="11709273" y="470154"/>
                  </a:lnTo>
                  <a:lnTo>
                    <a:pt x="11709273" y="6380480"/>
                  </a:lnTo>
                  <a:lnTo>
                    <a:pt x="476377" y="6380480"/>
                  </a:lnTo>
                  <a:lnTo>
                    <a:pt x="476377" y="469900"/>
                  </a:lnTo>
                  <a:lnTo>
                    <a:pt x="12192000" y="4699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98252" y="0"/>
              <a:ext cx="765048" cy="1208532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0437876" y="0"/>
              <a:ext cx="685800" cy="1143000"/>
            </a:xfrm>
            <a:custGeom>
              <a:avLst/>
              <a:gdLst/>
              <a:ahLst/>
              <a:cxnLst/>
              <a:rect l="l" t="t" r="r" b="b"/>
              <a:pathLst>
                <a:path w="685800" h="1143000">
                  <a:moveTo>
                    <a:pt x="685800" y="0"/>
                  </a:moveTo>
                  <a:lnTo>
                    <a:pt x="0" y="0"/>
                  </a:lnTo>
                  <a:lnTo>
                    <a:pt x="0" y="1143000"/>
                  </a:lnTo>
                  <a:lnTo>
                    <a:pt x="685800" y="1143000"/>
                  </a:lnTo>
                  <a:lnTo>
                    <a:pt x="685800" y="0"/>
                  </a:lnTo>
                  <a:close/>
                </a:path>
              </a:pathLst>
            </a:custGeom>
            <a:solidFill>
              <a:srgbClr val="539E3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177285" y="1143380"/>
            <a:ext cx="47555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10" dirty="0">
                <a:solidFill>
                  <a:srgbClr val="FFC000"/>
                </a:solidFill>
                <a:latin typeface="Times New Roman"/>
                <a:cs typeface="Times New Roman"/>
              </a:rPr>
              <a:t>CAPSTONE</a:t>
            </a:r>
            <a:r>
              <a:rPr b="1" spc="-80" dirty="0">
                <a:solidFill>
                  <a:srgbClr val="FFC000"/>
                </a:solidFill>
                <a:latin typeface="Times New Roman"/>
                <a:cs typeface="Times New Roman"/>
              </a:rPr>
              <a:t> </a:t>
            </a:r>
            <a:r>
              <a:rPr b="1" dirty="0">
                <a:solidFill>
                  <a:srgbClr val="FFC000"/>
                </a:solidFill>
                <a:latin typeface="Times New Roman"/>
                <a:cs typeface="Times New Roman"/>
              </a:rPr>
              <a:t>PROJECT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4765675" y="2465958"/>
            <a:ext cx="5362575" cy="24110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FFC000"/>
                </a:solidFill>
                <a:latin typeface="Times New Roman"/>
                <a:cs typeface="Times New Roman"/>
              </a:rPr>
              <a:t>SUBMITTED</a:t>
            </a:r>
            <a:r>
              <a:rPr sz="1600" spc="-35" dirty="0">
                <a:solidFill>
                  <a:srgbClr val="FFC000"/>
                </a:solidFill>
                <a:latin typeface="Times New Roman"/>
                <a:cs typeface="Times New Roman"/>
              </a:rPr>
              <a:t> </a:t>
            </a:r>
            <a:r>
              <a:rPr sz="1600" spc="-55" dirty="0">
                <a:solidFill>
                  <a:srgbClr val="FFC000"/>
                </a:solidFill>
                <a:latin typeface="Times New Roman"/>
                <a:cs typeface="Times New Roman"/>
              </a:rPr>
              <a:t>BY:</a:t>
            </a:r>
            <a:endParaRPr sz="1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50">
              <a:latin typeface="Times New Roman"/>
              <a:cs typeface="Times New Roman"/>
            </a:endParaRPr>
          </a:p>
          <a:p>
            <a:pPr marL="2371725">
              <a:lnSpc>
                <a:spcPct val="100000"/>
              </a:lnSpc>
            </a:pPr>
            <a:r>
              <a:rPr sz="1800" spc="-5" dirty="0">
                <a:solidFill>
                  <a:srgbClr val="D9E188"/>
                </a:solidFill>
                <a:latin typeface="Times New Roman"/>
                <a:cs typeface="Times New Roman"/>
              </a:rPr>
              <a:t>A.Brindha(963321104016)</a:t>
            </a:r>
            <a:endParaRPr sz="1800">
              <a:latin typeface="Times New Roman"/>
              <a:cs typeface="Times New Roman"/>
            </a:endParaRPr>
          </a:p>
          <a:p>
            <a:pPr marL="2371725" marR="5080">
              <a:lnSpc>
                <a:spcPct val="100000"/>
              </a:lnSpc>
            </a:pPr>
            <a:r>
              <a:rPr sz="1800" spc="-5" dirty="0">
                <a:solidFill>
                  <a:srgbClr val="D9E188"/>
                </a:solidFill>
                <a:latin typeface="Times New Roman"/>
                <a:cs typeface="Times New Roman"/>
              </a:rPr>
              <a:t>G.Demi</a:t>
            </a:r>
            <a:r>
              <a:rPr sz="1800" spc="-20" dirty="0">
                <a:solidFill>
                  <a:srgbClr val="D9E188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D9E188"/>
                </a:solidFill>
                <a:latin typeface="Times New Roman"/>
                <a:cs typeface="Times New Roman"/>
              </a:rPr>
              <a:t>Rithika(963321104018) </a:t>
            </a:r>
            <a:r>
              <a:rPr sz="1800" spc="-434" dirty="0">
                <a:solidFill>
                  <a:srgbClr val="D9E188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D9E188"/>
                </a:solidFill>
                <a:latin typeface="Times New Roman"/>
                <a:cs typeface="Times New Roman"/>
              </a:rPr>
              <a:t>S.Siva Sureka(963321104053) </a:t>
            </a:r>
            <a:r>
              <a:rPr sz="1800" dirty="0">
                <a:solidFill>
                  <a:srgbClr val="D9E188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D9E188"/>
                </a:solidFill>
                <a:latin typeface="Times New Roman"/>
                <a:cs typeface="Times New Roman"/>
              </a:rPr>
              <a:t>U.Viji(963321104063) </a:t>
            </a:r>
            <a:r>
              <a:rPr sz="1800" spc="-5" dirty="0">
                <a:solidFill>
                  <a:srgbClr val="D9E188"/>
                </a:solidFill>
                <a:latin typeface="Times New Roman"/>
                <a:cs typeface="Times New Roman"/>
              </a:rPr>
              <a:t> </a:t>
            </a:r>
            <a:r>
              <a:rPr sz="1800" spc="-20" dirty="0">
                <a:solidFill>
                  <a:srgbClr val="D9E188"/>
                </a:solidFill>
                <a:latin typeface="Times New Roman"/>
                <a:cs typeface="Times New Roman"/>
              </a:rPr>
              <a:t>V.Vinoba(963321104064)</a:t>
            </a:r>
            <a:endParaRPr sz="1800">
              <a:latin typeface="Times New Roman"/>
              <a:cs typeface="Times New Roman"/>
            </a:endParaRPr>
          </a:p>
          <a:p>
            <a:pPr marL="2371725">
              <a:lnSpc>
                <a:spcPct val="100000"/>
              </a:lnSpc>
            </a:pPr>
            <a:r>
              <a:rPr sz="1800" dirty="0">
                <a:solidFill>
                  <a:srgbClr val="D9E188"/>
                </a:solidFill>
                <a:latin typeface="Times New Roman"/>
                <a:cs typeface="Times New Roman"/>
              </a:rPr>
              <a:t>Zenita</a:t>
            </a:r>
            <a:r>
              <a:rPr sz="1800" spc="-45" dirty="0">
                <a:solidFill>
                  <a:srgbClr val="D9E188"/>
                </a:solidFill>
                <a:latin typeface="Times New Roman"/>
                <a:cs typeface="Times New Roman"/>
              </a:rPr>
              <a:t> </a:t>
            </a:r>
            <a:r>
              <a:rPr sz="1800" spc="-5" dirty="0">
                <a:solidFill>
                  <a:srgbClr val="D9E188"/>
                </a:solidFill>
                <a:latin typeface="Times New Roman"/>
                <a:cs typeface="Times New Roman"/>
              </a:rPr>
              <a:t>Droston(963321104065)</a:t>
            </a:r>
            <a:endParaRPr sz="1800">
              <a:latin typeface="Times New Roman"/>
              <a:cs typeface="Times New Roman"/>
            </a:endParaRPr>
          </a:p>
        </p:txBody>
      </p:sp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09116" y="2839211"/>
            <a:ext cx="4052316" cy="401878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08678" y="1025144"/>
            <a:ext cx="19640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RESU</a:t>
            </a:r>
            <a:r>
              <a:rPr spc="-340" dirty="0"/>
              <a:t>L</a:t>
            </a:r>
            <a:r>
              <a:rPr spc="-5" dirty="0"/>
              <a:t>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22554" y="2662173"/>
            <a:ext cx="14624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54050" algn="l"/>
              </a:tabLst>
            </a:pP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	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s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u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lts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93798" y="2662173"/>
            <a:ext cx="57785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72795" algn="l"/>
                <a:tab pos="1719580" algn="l"/>
                <a:tab pos="3197860" algn="l"/>
                <a:tab pos="3839845" algn="l"/>
                <a:tab pos="4767580" algn="l"/>
              </a:tabLst>
            </a:pP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were	hi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g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hly	pro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m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ising.	The	n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e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ural	n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e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twork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model</a:t>
            </a:r>
            <a:r>
              <a:rPr dirty="0"/>
              <a:t> </a:t>
            </a:r>
            <a:r>
              <a:rPr spc="-5" dirty="0"/>
              <a:t>demonstrated</a:t>
            </a:r>
            <a:r>
              <a:rPr dirty="0"/>
              <a:t> </a:t>
            </a:r>
            <a:r>
              <a:rPr spc="-5" dirty="0"/>
              <a:t>exceptional</a:t>
            </a:r>
            <a:r>
              <a:rPr dirty="0"/>
              <a:t> </a:t>
            </a:r>
            <a:r>
              <a:rPr spc="-5" dirty="0"/>
              <a:t>accuracy</a:t>
            </a:r>
            <a:r>
              <a:rPr dirty="0"/>
              <a:t> in</a:t>
            </a:r>
            <a:r>
              <a:rPr spc="5" dirty="0"/>
              <a:t> </a:t>
            </a:r>
            <a:r>
              <a:rPr spc="-5" dirty="0"/>
              <a:t>classifying </a:t>
            </a:r>
            <a:r>
              <a:rPr dirty="0"/>
              <a:t> </a:t>
            </a:r>
            <a:r>
              <a:rPr spc="-5" dirty="0"/>
              <a:t>various types of fruits based on their images, achieving </a:t>
            </a:r>
            <a:r>
              <a:rPr dirty="0"/>
              <a:t>an </a:t>
            </a:r>
            <a:r>
              <a:rPr spc="5" dirty="0"/>
              <a:t> </a:t>
            </a:r>
            <a:r>
              <a:rPr spc="-5" dirty="0"/>
              <a:t>impressive overall accuracy rate </a:t>
            </a:r>
            <a:r>
              <a:rPr dirty="0"/>
              <a:t>of over 95%. The </a:t>
            </a:r>
            <a:r>
              <a:rPr spc="-5" dirty="0"/>
              <a:t>project </a:t>
            </a:r>
            <a:r>
              <a:rPr dirty="0"/>
              <a:t> </a:t>
            </a:r>
            <a:r>
              <a:rPr spc="-5" dirty="0"/>
              <a:t>showcased the </a:t>
            </a:r>
            <a:r>
              <a:rPr spc="-10" dirty="0"/>
              <a:t>effectiveness </a:t>
            </a:r>
            <a:r>
              <a:rPr dirty="0"/>
              <a:t>of </a:t>
            </a:r>
            <a:r>
              <a:rPr spc="-5" dirty="0"/>
              <a:t>deep learning techniques </a:t>
            </a:r>
            <a:r>
              <a:rPr spc="-10" dirty="0"/>
              <a:t>in </a:t>
            </a:r>
            <a:r>
              <a:rPr spc="-5" dirty="0"/>
              <a:t> image recognition </a:t>
            </a:r>
            <a:r>
              <a:rPr dirty="0"/>
              <a:t>tasks, with </a:t>
            </a:r>
            <a:r>
              <a:rPr spc="-5" dirty="0"/>
              <a:t>the neural </a:t>
            </a:r>
            <a:r>
              <a:rPr dirty="0"/>
              <a:t>network </a:t>
            </a:r>
            <a:r>
              <a:rPr spc="-5" dirty="0"/>
              <a:t>successfully </a:t>
            </a:r>
            <a:r>
              <a:rPr spc="-585" dirty="0"/>
              <a:t> </a:t>
            </a:r>
            <a:r>
              <a:rPr spc="-5" dirty="0"/>
              <a:t>distinguishing</a:t>
            </a:r>
            <a:r>
              <a:rPr dirty="0"/>
              <a:t> </a:t>
            </a:r>
            <a:r>
              <a:rPr spc="-5" dirty="0"/>
              <a:t>between</a:t>
            </a:r>
            <a:r>
              <a:rPr dirty="0"/>
              <a:t> </a:t>
            </a:r>
            <a:r>
              <a:rPr spc="-10" dirty="0"/>
              <a:t>different</a:t>
            </a:r>
            <a:r>
              <a:rPr spc="-5" dirty="0"/>
              <a:t> fruits</a:t>
            </a:r>
            <a:r>
              <a:rPr dirty="0"/>
              <a:t> </a:t>
            </a:r>
            <a:r>
              <a:rPr spc="-5" dirty="0"/>
              <a:t>with</a:t>
            </a:r>
            <a:r>
              <a:rPr dirty="0"/>
              <a:t> </a:t>
            </a:r>
            <a:r>
              <a:rPr spc="-10" dirty="0"/>
              <a:t>minimal</a:t>
            </a:r>
            <a:r>
              <a:rPr spc="-5" dirty="0"/>
              <a:t> </a:t>
            </a:r>
            <a:r>
              <a:rPr spc="-25" dirty="0"/>
              <a:t>error. </a:t>
            </a:r>
            <a:r>
              <a:rPr spc="-585" dirty="0"/>
              <a:t> </a:t>
            </a:r>
            <a:r>
              <a:rPr dirty="0"/>
              <a:t>The</a:t>
            </a:r>
            <a:r>
              <a:rPr spc="5" dirty="0"/>
              <a:t> </a:t>
            </a:r>
            <a:r>
              <a:rPr spc="-5" dirty="0"/>
              <a:t>presentation</a:t>
            </a:r>
            <a:r>
              <a:rPr dirty="0"/>
              <a:t> </a:t>
            </a:r>
            <a:r>
              <a:rPr spc="-5" dirty="0"/>
              <a:t>highlighted</a:t>
            </a:r>
            <a:r>
              <a:rPr dirty="0"/>
              <a:t> the</a:t>
            </a:r>
            <a:r>
              <a:rPr spc="5" dirty="0"/>
              <a:t> </a:t>
            </a:r>
            <a:r>
              <a:rPr spc="-5" dirty="0"/>
              <a:t>potential</a:t>
            </a:r>
            <a:r>
              <a:rPr dirty="0"/>
              <a:t> </a:t>
            </a:r>
            <a:r>
              <a:rPr spc="-5" dirty="0"/>
              <a:t>applications</a:t>
            </a:r>
            <a:r>
              <a:rPr spc="590" dirty="0"/>
              <a:t> </a:t>
            </a:r>
            <a:r>
              <a:rPr dirty="0"/>
              <a:t>of </a:t>
            </a:r>
            <a:r>
              <a:rPr spc="5" dirty="0"/>
              <a:t> </a:t>
            </a:r>
            <a:r>
              <a:rPr dirty="0"/>
              <a:t>such </a:t>
            </a:r>
            <a:r>
              <a:rPr spc="-5" dirty="0"/>
              <a:t>technology </a:t>
            </a:r>
            <a:r>
              <a:rPr dirty="0"/>
              <a:t>in </a:t>
            </a:r>
            <a:r>
              <a:rPr spc="-5" dirty="0"/>
              <a:t>agriculture, food </a:t>
            </a:r>
            <a:r>
              <a:rPr spc="-20" dirty="0"/>
              <a:t>industry, </a:t>
            </a:r>
            <a:r>
              <a:rPr dirty="0"/>
              <a:t>and beyond, </a:t>
            </a:r>
            <a:r>
              <a:rPr spc="5" dirty="0"/>
              <a:t> </a:t>
            </a:r>
            <a:r>
              <a:rPr spc="-5" dirty="0"/>
              <a:t>emphasizing</a:t>
            </a:r>
            <a:r>
              <a:rPr spc="495" dirty="0"/>
              <a:t> </a:t>
            </a:r>
            <a:r>
              <a:rPr dirty="0"/>
              <a:t>the</a:t>
            </a:r>
            <a:r>
              <a:rPr spc="490" dirty="0"/>
              <a:t> </a:t>
            </a:r>
            <a:r>
              <a:rPr spc="-5" dirty="0"/>
              <a:t>importance</a:t>
            </a:r>
            <a:r>
              <a:rPr spc="490" dirty="0"/>
              <a:t> </a:t>
            </a:r>
            <a:r>
              <a:rPr dirty="0"/>
              <a:t>of</a:t>
            </a:r>
            <a:r>
              <a:rPr spc="484" dirty="0"/>
              <a:t> </a:t>
            </a:r>
            <a:r>
              <a:rPr spc="-5" dirty="0"/>
              <a:t>leveraging</a:t>
            </a:r>
            <a:r>
              <a:rPr spc="500" dirty="0"/>
              <a:t> </a:t>
            </a:r>
            <a:r>
              <a:rPr spc="-5" dirty="0"/>
              <a:t>neural</a:t>
            </a:r>
            <a:r>
              <a:rPr spc="495" dirty="0"/>
              <a:t> </a:t>
            </a:r>
            <a:r>
              <a:rPr spc="-5" dirty="0"/>
              <a:t>networks </a:t>
            </a:r>
            <a:r>
              <a:rPr spc="-585" dirty="0"/>
              <a:t> </a:t>
            </a:r>
            <a:r>
              <a:rPr spc="-5" dirty="0"/>
              <a:t>for</a:t>
            </a:r>
            <a:r>
              <a:rPr dirty="0"/>
              <a:t> </a:t>
            </a:r>
            <a:r>
              <a:rPr spc="-5" dirty="0"/>
              <a:t>automated fruit</a:t>
            </a:r>
            <a:r>
              <a:rPr spc="-15" dirty="0"/>
              <a:t> </a:t>
            </a:r>
            <a:r>
              <a:rPr dirty="0"/>
              <a:t>recognition</a:t>
            </a:r>
            <a:r>
              <a:rPr spc="-30" dirty="0"/>
              <a:t> </a:t>
            </a:r>
            <a:r>
              <a:rPr spc="-5" dirty="0"/>
              <a:t>systems.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8802623" y="2816351"/>
            <a:ext cx="2748280" cy="2243455"/>
            <a:chOff x="8802623" y="2816351"/>
            <a:chExt cx="2748280" cy="2243455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802623" y="2816351"/>
              <a:ext cx="2747772" cy="2243328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4647" y="3008375"/>
              <a:ext cx="2363724" cy="1859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1073" y="762000"/>
            <a:ext cx="1094394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527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FRUITS</a:t>
            </a:r>
            <a:r>
              <a:rPr spc="10" dirty="0"/>
              <a:t> </a:t>
            </a:r>
            <a:r>
              <a:rPr spc="-5" dirty="0"/>
              <a:t>RECOGNITION</a:t>
            </a:r>
            <a:r>
              <a:rPr spc="15" dirty="0"/>
              <a:t> </a:t>
            </a:r>
            <a:r>
              <a:rPr spc="-5" dirty="0"/>
              <a:t>USING</a:t>
            </a:r>
            <a:r>
              <a:rPr lang="en-US" spc="-5" dirty="0"/>
              <a:t> ASYMMETRIC KEY        			  IN</a:t>
            </a:r>
            <a:r>
              <a:rPr spc="15" dirty="0"/>
              <a:t> </a:t>
            </a:r>
            <a:r>
              <a:rPr spc="-5" dirty="0"/>
              <a:t>NEURAL</a:t>
            </a:r>
            <a:r>
              <a:rPr spc="-114" dirty="0"/>
              <a:t> </a:t>
            </a:r>
            <a:r>
              <a:rPr spc="-5" dirty="0"/>
              <a:t>NETWORK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53896" y="3095243"/>
            <a:ext cx="9258300" cy="37627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08678" y="1025144"/>
            <a:ext cx="1956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AGE</a:t>
            </a:r>
            <a:r>
              <a:rPr dirty="0"/>
              <a:t>N</a:t>
            </a:r>
            <a:r>
              <a:rPr spc="-5" dirty="0"/>
              <a:t>DA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33932" y="2506217"/>
            <a:ext cx="5929630" cy="4039235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481965" indent="-469900">
              <a:lnSpc>
                <a:spcPct val="100000"/>
              </a:lnSpc>
              <a:spcBef>
                <a:spcPts val="1095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81965" algn="l"/>
                <a:tab pos="482600" algn="l"/>
              </a:tabLst>
            </a:pP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Introduction</a:t>
            </a:r>
            <a:r>
              <a:rPr sz="1800" spc="-2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to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Fruits</a:t>
            </a:r>
            <a:r>
              <a:rPr sz="1800" spc="-2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Recognition</a:t>
            </a:r>
            <a:r>
              <a:rPr sz="1800" spc="-3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Project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994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Overview</a:t>
            </a:r>
            <a:r>
              <a:rPr sz="1800" spc="-3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of</a:t>
            </a:r>
            <a:r>
              <a:rPr sz="1800" spc="-2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Neural</a:t>
            </a:r>
            <a:r>
              <a:rPr sz="1800" spc="1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Networks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994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Data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Collection</a:t>
            </a:r>
            <a:r>
              <a:rPr sz="1800" spc="-3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Preprocessing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1010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Design</a:t>
            </a:r>
            <a:r>
              <a:rPr sz="1800" spc="-1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Architecture</a:t>
            </a:r>
            <a:r>
              <a:rPr sz="1800" spc="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of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Neural</a:t>
            </a:r>
            <a:r>
              <a:rPr sz="1800" spc="2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Network</a:t>
            </a:r>
            <a:r>
              <a:rPr sz="1800" spc="5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Mode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1000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Training</a:t>
            </a:r>
            <a:r>
              <a:rPr sz="1800" spc="-3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 Testing</a:t>
            </a:r>
            <a:r>
              <a:rPr sz="1800" spc="2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Process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994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Evaluation</a:t>
            </a:r>
            <a:r>
              <a:rPr sz="1800" spc="-3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Metrics</a:t>
            </a:r>
            <a:r>
              <a:rPr sz="1800" spc="-3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for</a:t>
            </a:r>
            <a:r>
              <a:rPr sz="1800" spc="-2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Model</a:t>
            </a:r>
            <a:r>
              <a:rPr sz="1800" spc="-1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Performance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1005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Results</a:t>
            </a:r>
            <a:r>
              <a:rPr sz="1800" spc="-1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Analysis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1000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Challenges</a:t>
            </a:r>
            <a:r>
              <a:rPr sz="1800" spc="1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Faced</a:t>
            </a:r>
            <a:r>
              <a:rPr sz="1800" spc="1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Solutions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994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Future</a:t>
            </a:r>
            <a:r>
              <a:rPr sz="1800" spc="1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Scope</a:t>
            </a: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5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Enhancements</a:t>
            </a:r>
            <a:endParaRPr sz="1800">
              <a:latin typeface="Century Gothic"/>
              <a:cs typeface="Century Gothic"/>
            </a:endParaRPr>
          </a:p>
          <a:p>
            <a:pPr marL="419100" indent="-407034">
              <a:lnSpc>
                <a:spcPct val="100000"/>
              </a:lnSpc>
              <a:spcBef>
                <a:spcPts val="1010"/>
              </a:spcBef>
              <a:buClr>
                <a:srgbClr val="539E39"/>
              </a:buClr>
              <a:buSzPct val="80555"/>
              <a:buFont typeface="Wingdings"/>
              <a:buChar char=""/>
              <a:tabLst>
                <a:tab pos="419100" algn="l"/>
                <a:tab pos="419734" algn="l"/>
              </a:tabLst>
            </a:pPr>
            <a:r>
              <a:rPr sz="1800" dirty="0">
                <a:solidFill>
                  <a:srgbClr val="404040"/>
                </a:solidFill>
                <a:latin typeface="Century Gothic"/>
                <a:cs typeface="Century Gothic"/>
              </a:rPr>
              <a:t>Conclusion</a:t>
            </a:r>
            <a:r>
              <a:rPr sz="1800" spc="-3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and</a:t>
            </a:r>
            <a:r>
              <a:rPr sz="1800" spc="-10" dirty="0">
                <a:solidFill>
                  <a:srgbClr val="404040"/>
                </a:solidFill>
                <a:latin typeface="Century Gothic"/>
                <a:cs typeface="Century Gothic"/>
              </a:rPr>
              <a:t> </a:t>
            </a:r>
            <a:r>
              <a:rPr sz="1800" spc="-5" dirty="0">
                <a:solidFill>
                  <a:srgbClr val="404040"/>
                </a:solidFill>
                <a:latin typeface="Century Gothic"/>
                <a:cs typeface="Century Gothic"/>
              </a:rPr>
              <a:t>Recommendations</a:t>
            </a:r>
            <a:endParaRPr sz="1800">
              <a:latin typeface="Century Gothic"/>
              <a:cs typeface="Century Gothic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941307" y="3009900"/>
            <a:ext cx="2183892" cy="209854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84423" y="1025144"/>
            <a:ext cx="49333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PROBLEM</a:t>
            </a:r>
            <a:r>
              <a:rPr spc="-45" dirty="0"/>
              <a:t> </a:t>
            </a:r>
            <a:r>
              <a:rPr spc="-80" dirty="0"/>
              <a:t>STATEMENT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87753" y="2700908"/>
            <a:ext cx="6830059" cy="30130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95"/>
              </a:spcBef>
            </a:pP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Fruits</a:t>
            </a:r>
            <a:r>
              <a:rPr sz="28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are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an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 essential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part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of</a:t>
            </a:r>
            <a:r>
              <a:rPr sz="28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our</a:t>
            </a:r>
            <a:r>
              <a:rPr sz="28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diet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30" dirty="0">
                <a:solidFill>
                  <a:srgbClr val="404040"/>
                </a:solidFill>
                <a:latin typeface="Times New Roman"/>
                <a:cs typeface="Times New Roman"/>
              </a:rPr>
              <a:t>economy,</a:t>
            </a:r>
            <a:r>
              <a:rPr sz="28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with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a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wide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variety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of</a:t>
            </a:r>
            <a:r>
              <a:rPr sz="28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species </a:t>
            </a:r>
            <a:r>
              <a:rPr sz="2800" spc="-6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available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market. </a:t>
            </a:r>
            <a:r>
              <a:rPr sz="2800" spc="-15" dirty="0">
                <a:solidFill>
                  <a:srgbClr val="404040"/>
                </a:solidFill>
                <a:latin typeface="Times New Roman"/>
                <a:cs typeface="Times New Roman"/>
              </a:rPr>
              <a:t>However,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manual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fruit </a:t>
            </a:r>
            <a:r>
              <a:rPr sz="28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recognition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can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be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time-consuming and </a:t>
            </a:r>
            <a:r>
              <a:rPr sz="2800" spc="-10" dirty="0">
                <a:solidFill>
                  <a:srgbClr val="404040"/>
                </a:solidFill>
                <a:latin typeface="Times New Roman"/>
                <a:cs typeface="Times New Roman"/>
              </a:rPr>
              <a:t>error-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prone.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Our aim is to develop a neural network-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based system capable of accurately identifying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various 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fruits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 from</a:t>
            </a:r>
            <a:r>
              <a:rPr sz="28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images.</a:t>
            </a:r>
            <a:endParaRPr sz="28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580119" y="2836164"/>
            <a:ext cx="3421379" cy="31318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34132" y="1025144"/>
            <a:ext cx="44659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PROJECT</a:t>
            </a:r>
            <a:r>
              <a:rPr spc="-114" dirty="0"/>
              <a:t> </a:t>
            </a:r>
            <a:r>
              <a:rPr spc="-40" dirty="0"/>
              <a:t>OVERVIEW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80338" y="2507945"/>
            <a:ext cx="8086725" cy="3684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 on fruits recognition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using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 network,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aims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develop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robust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system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that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can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accurately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classify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different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types of fruits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based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on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using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network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technology.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will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involve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collecting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preprocessing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dataset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of fruit images, training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 network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model</a:t>
            </a:r>
            <a:r>
              <a:rPr sz="2400" spc="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400" spc="5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recognize</a:t>
            </a:r>
            <a:r>
              <a:rPr sz="2400" spc="57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57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classify</a:t>
            </a:r>
            <a:r>
              <a:rPr sz="2400" spc="57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58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fruits,</a:t>
            </a:r>
            <a:r>
              <a:rPr sz="2400" spc="57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58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evaluating</a:t>
            </a:r>
            <a:r>
              <a:rPr sz="2400" spc="57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performance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model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using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various metrics such as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accuracy,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precision,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recall.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will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cover</a:t>
            </a:r>
            <a:r>
              <a:rPr sz="2400" spc="59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methodology,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dataset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used,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model architecture, training process,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results,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potential</a:t>
            </a:r>
            <a:r>
              <a:rPr sz="2400" spc="-4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applications</a:t>
            </a:r>
            <a:r>
              <a:rPr sz="2400" spc="-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fruits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recognition</a:t>
            </a:r>
            <a:r>
              <a:rPr sz="24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system.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08364" y="2551176"/>
            <a:ext cx="3014472" cy="41117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46678" y="1025144"/>
            <a:ext cx="25031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END</a:t>
            </a:r>
            <a:r>
              <a:rPr spc="-55" dirty="0"/>
              <a:t> </a:t>
            </a:r>
            <a:r>
              <a:rPr spc="-5" dirty="0"/>
              <a:t>USERS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39267" y="2205609"/>
            <a:ext cx="8586470" cy="4415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end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users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fruits recognition using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neural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network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could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include stakeholders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such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as project supervisors, academic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advisors,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fellow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students,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potential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future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collaborators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or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researchers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interested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field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of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neural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networks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</a:t>
            </a:r>
            <a:r>
              <a:rPr sz="2400" spc="59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recognition.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These</a:t>
            </a:r>
            <a:r>
              <a:rPr sz="2400" spc="4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end</a:t>
            </a:r>
            <a:r>
              <a:rPr sz="2400" spc="4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users</a:t>
            </a:r>
            <a:r>
              <a:rPr sz="2400" spc="45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may</a:t>
            </a:r>
            <a:r>
              <a:rPr sz="2400" spc="4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have</a:t>
            </a:r>
            <a:r>
              <a:rPr sz="2400" spc="45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varying</a:t>
            </a:r>
            <a:r>
              <a:rPr sz="2400" spc="4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levels</a:t>
            </a:r>
            <a:r>
              <a:rPr sz="2400" spc="45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spc="4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technical</a:t>
            </a:r>
            <a:r>
              <a:rPr sz="2400" spc="4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expertise</a:t>
            </a:r>
            <a:r>
              <a:rPr sz="2400" spc="44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data</a:t>
            </a:r>
            <a:r>
              <a:rPr sz="2400" spc="2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science</a:t>
            </a:r>
            <a:r>
              <a:rPr sz="2400" spc="2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2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</a:t>
            </a:r>
            <a:r>
              <a:rPr sz="2400" spc="2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networks,</a:t>
            </a:r>
            <a:r>
              <a:rPr sz="2400" spc="22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so</a:t>
            </a:r>
            <a:r>
              <a:rPr sz="2400" spc="2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23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</a:t>
            </a:r>
            <a:r>
              <a:rPr sz="2400" spc="22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would</a:t>
            </a:r>
            <a:r>
              <a:rPr sz="2400" spc="2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need</a:t>
            </a:r>
            <a:r>
              <a:rPr sz="2400" spc="229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to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tailored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to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effectively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communicate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objectives,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methodology,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results, and potential applications in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clear and concise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manner.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should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aim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engage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audience,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demonstrate the value and innovation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fruits recognition project,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3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showcase</a:t>
            </a:r>
            <a:r>
              <a:rPr sz="2400" spc="37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36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capabilities</a:t>
            </a:r>
            <a:r>
              <a:rPr sz="2400" spc="37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spc="35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</a:t>
            </a:r>
            <a:r>
              <a:rPr sz="2400" spc="37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networks</a:t>
            </a:r>
            <a:r>
              <a:rPr sz="2400" spc="37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400" spc="3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</a:t>
            </a:r>
            <a:r>
              <a:rPr sz="2400" spc="36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analysis </a:t>
            </a:r>
            <a:r>
              <a:rPr sz="2400" spc="-59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classification</a:t>
            </a:r>
            <a:r>
              <a:rPr sz="24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tasks.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872728" y="3651503"/>
            <a:ext cx="3319271" cy="22555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2532" y="1025144"/>
            <a:ext cx="83026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SOLUTION</a:t>
            </a:r>
            <a:r>
              <a:rPr spc="-25" dirty="0"/>
              <a:t> </a:t>
            </a:r>
            <a:r>
              <a:rPr dirty="0"/>
              <a:t>&amp;IT’S</a:t>
            </a:r>
            <a:r>
              <a:rPr spc="-80" dirty="0"/>
              <a:t> </a:t>
            </a:r>
            <a:r>
              <a:rPr spc="-100" dirty="0"/>
              <a:t>VALUE</a:t>
            </a:r>
            <a:r>
              <a:rPr spc="-20" dirty="0"/>
              <a:t> </a:t>
            </a:r>
            <a:r>
              <a:rPr spc="-5" dirty="0"/>
              <a:t>PROPOSITION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895980" y="2367788"/>
            <a:ext cx="8119109" cy="4415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for the fruits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recognition using neural network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report,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solution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leverages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advanced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deep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learning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techniques to accurately classify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various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types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fruits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based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on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their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images.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By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training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network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model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on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</a:t>
            </a:r>
            <a:r>
              <a:rPr sz="2400" spc="6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large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dataset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 images, the system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is able to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achieve high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levels of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accuracy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recognizing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classifying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different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fruits.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value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proposition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this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lies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in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its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ability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automate</a:t>
            </a:r>
            <a:r>
              <a:rPr sz="2400" spc="59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process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 recognition, saving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time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effort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for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farmers,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grocery stores,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other stakeholders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the food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industry.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By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streamlining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classification process,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system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can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improve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efficiency,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reduce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errors,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enhance decision-making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sorting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quality</a:t>
            </a:r>
            <a:r>
              <a:rPr sz="2400" spc="-3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control.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484" y="2455163"/>
            <a:ext cx="2694432" cy="44028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76932" y="1025144"/>
            <a:ext cx="52876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WOW</a:t>
            </a:r>
            <a:r>
              <a:rPr spc="-80" dirty="0"/>
              <a:t> </a:t>
            </a:r>
            <a:r>
              <a:rPr spc="-5" dirty="0"/>
              <a:t>IN</a:t>
            </a:r>
            <a:r>
              <a:rPr spc="-10" dirty="0"/>
              <a:t> </a:t>
            </a:r>
            <a:r>
              <a:rPr dirty="0"/>
              <a:t>OUR</a:t>
            </a:r>
            <a:r>
              <a:rPr spc="-10" dirty="0"/>
              <a:t> </a:t>
            </a:r>
            <a:r>
              <a:rPr spc="-5" dirty="0"/>
              <a:t>SOLUTION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91362" y="2573782"/>
            <a:ext cx="10017125" cy="40500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our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solution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for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fruits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using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neural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networks,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I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incorporated state-of-the-art deep learning algorithms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techniques to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create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robust 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accurate model. By leveraging convolutional neural networks (CNNs)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transfer learning,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 was able to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achieve remarkable results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fruit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recognition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with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high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precision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and recall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rates.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model's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ability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to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generalize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across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different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types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 fruits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and variations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in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lighting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and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background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conditions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truly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sets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apart.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Additionally,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intuitive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visually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appealing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design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PowerPoint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effectively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communicates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project's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objectives, </a:t>
            </a:r>
            <a:r>
              <a:rPr sz="2400" spc="-58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methodology,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results,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and future implications.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seamless integration of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text,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images,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and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diagrams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in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presentation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ensures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that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audience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 gains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</a:t>
            </a:r>
            <a:r>
              <a:rPr sz="2400" spc="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comprehensive</a:t>
            </a:r>
            <a:r>
              <a:rPr sz="2400" spc="-2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understanding</a:t>
            </a:r>
            <a:r>
              <a:rPr sz="2400" spc="-1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of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the</a:t>
            </a:r>
            <a:r>
              <a:rPr sz="2400" spc="-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project</a:t>
            </a:r>
            <a:r>
              <a:rPr sz="2400" spc="-25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at</a:t>
            </a:r>
            <a:r>
              <a:rPr sz="2400" spc="-10" dirty="0">
                <a:solidFill>
                  <a:srgbClr val="404040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404040"/>
                </a:solidFill>
                <a:latin typeface="Times New Roman"/>
                <a:cs typeface="Times New Roman"/>
              </a:rPr>
              <a:t>a glance.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38743" y="301752"/>
            <a:ext cx="2232659" cy="205130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13560" y="2506979"/>
              <a:ext cx="8392668" cy="384962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808988" y="2502407"/>
              <a:ext cx="8402320" cy="3858895"/>
            </a:xfrm>
            <a:custGeom>
              <a:avLst/>
              <a:gdLst/>
              <a:ahLst/>
              <a:cxnLst/>
              <a:rect l="l" t="t" r="r" b="b"/>
              <a:pathLst>
                <a:path w="8402320" h="3858895">
                  <a:moveTo>
                    <a:pt x="0" y="3858767"/>
                  </a:moveTo>
                  <a:lnTo>
                    <a:pt x="8401812" y="3858767"/>
                  </a:lnTo>
                  <a:lnTo>
                    <a:pt x="8401812" y="0"/>
                  </a:lnTo>
                  <a:lnTo>
                    <a:pt x="0" y="0"/>
                  </a:lnTo>
                  <a:lnTo>
                    <a:pt x="0" y="3858767"/>
                  </a:lnTo>
                  <a:close/>
                </a:path>
              </a:pathLst>
            </a:custGeom>
            <a:ln w="9143">
              <a:solidFill>
                <a:srgbClr val="BADB7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027678" y="1025144"/>
            <a:ext cx="27444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MO</a:t>
            </a:r>
            <a:r>
              <a:rPr spc="5" dirty="0"/>
              <a:t>D</a:t>
            </a:r>
            <a:r>
              <a:rPr spc="-5" dirty="0"/>
              <a:t>ELLING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749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Century Gothic</vt:lpstr>
      <vt:lpstr>Times New Roman</vt:lpstr>
      <vt:lpstr>Wingdings</vt:lpstr>
      <vt:lpstr>Office Theme</vt:lpstr>
      <vt:lpstr>CAPSTONE PROJECT</vt:lpstr>
      <vt:lpstr>FRUITS RECOGNITION USING ASYMMETRIC KEY             IN NEURAL NETWORK</vt:lpstr>
      <vt:lpstr>AGENDA</vt:lpstr>
      <vt:lpstr>PROBLEM STATEMENT</vt:lpstr>
      <vt:lpstr>PROJECT OVERVIEW</vt:lpstr>
      <vt:lpstr>END USERS</vt:lpstr>
      <vt:lpstr>SOLUTION &amp;IT’S VALUE PROPOSITION</vt:lpstr>
      <vt:lpstr>WOW IN OUR SOLUTION</vt:lpstr>
      <vt:lpstr>MODELLING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Admin</dc:creator>
  <cp:lastModifiedBy>viji U</cp:lastModifiedBy>
  <cp:revision>2</cp:revision>
  <dcterms:created xsi:type="dcterms:W3CDTF">2024-04-05T04:41:57Z</dcterms:created>
  <dcterms:modified xsi:type="dcterms:W3CDTF">2024-04-05T05:36:39Z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2024-04-01T00:00:00Z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2024-04-05T00:00:00Z</vt:filetime>
  </property>
</Properties>
</file>